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61"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5" d="100"/>
          <a:sy n="65" d="100"/>
        </p:scale>
        <p:origin x="-1384" y="-12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946631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513655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64148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60574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326321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666432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2/2/17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752062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2/2/17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4076609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2/2/17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83382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492593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907183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2/2/17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3279822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2Baptism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23097214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2Baptis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22300" y="1842351"/>
            <a:ext cx="7899400" cy="3970318"/>
          </a:xfrm>
          <a:prstGeom prst="rect">
            <a:avLst/>
          </a:prstGeom>
          <a:noFill/>
        </p:spPr>
        <p:txBody>
          <a:bodyPr wrap="square" rtlCol="0">
            <a:spAutoFit/>
          </a:bodyPr>
          <a:lstStyle/>
          <a:p>
            <a:pPr algn="ctr"/>
            <a:r>
              <a:rPr lang="en-US" sz="3600" b="1" i="1" dirty="0">
                <a:solidFill>
                  <a:srgbClr val="404040"/>
                </a:solidFill>
              </a:rPr>
              <a:t>Therefore we were buried with Him through baptism into death, that just as Christ was raised from the dead by the glory of the Father, even so we also should walk in newness of </a:t>
            </a:r>
            <a:r>
              <a:rPr lang="en-US" sz="3600" b="1" i="1" dirty="0" smtClean="0">
                <a:solidFill>
                  <a:srgbClr val="404040"/>
                </a:solidFill>
              </a:rPr>
              <a:t>life.</a:t>
            </a:r>
          </a:p>
          <a:p>
            <a:pPr algn="ctr"/>
            <a:endParaRPr lang="en-US" sz="3600" b="1" dirty="0">
              <a:solidFill>
                <a:srgbClr val="404040"/>
              </a:solidFill>
            </a:endParaRPr>
          </a:p>
          <a:p>
            <a:pPr algn="ctr"/>
            <a:r>
              <a:rPr lang="en-US" sz="3600" b="1" dirty="0">
                <a:solidFill>
                  <a:schemeClr val="tx1">
                    <a:lumMod val="75000"/>
                    <a:lumOff val="25000"/>
                  </a:schemeClr>
                </a:solidFill>
              </a:rPr>
              <a:t>Romans 6:4 </a:t>
            </a:r>
            <a:endParaRPr lang="en-US" sz="3600" b="1" dirty="0">
              <a:solidFill>
                <a:schemeClr val="tx1">
                  <a:lumMod val="75000"/>
                  <a:lumOff val="25000"/>
                </a:schemeClr>
              </a:solidFill>
              <a:effectLst/>
            </a:endParaRPr>
          </a:p>
        </p:txBody>
      </p:sp>
      <p:pic>
        <p:nvPicPr>
          <p:cNvPr id="6" name="Picture 5" descr="LG Core Verse.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2167" y="297025"/>
            <a:ext cx="5669024" cy="1524131"/>
          </a:xfrm>
          <a:prstGeom prst="rect">
            <a:avLst/>
          </a:prstGeom>
        </p:spPr>
      </p:pic>
      <p:sp>
        <p:nvSpPr>
          <p:cNvPr id="7" name="Rectangle 6"/>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34450481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7.2Baptis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1117600" y="2383827"/>
            <a:ext cx="6960962" cy="3785652"/>
          </a:xfrm>
          <a:prstGeom prst="rect">
            <a:avLst/>
          </a:prstGeom>
          <a:noFill/>
        </p:spPr>
        <p:txBody>
          <a:bodyPr wrap="square" rtlCol="0">
            <a:spAutoFit/>
          </a:bodyPr>
          <a:lstStyle/>
          <a:p>
            <a:pPr algn="ctr"/>
            <a:r>
              <a:rPr lang="en-US" sz="6000" dirty="0" smtClean="0">
                <a:solidFill>
                  <a:srgbClr val="404040"/>
                </a:solidFill>
              </a:rPr>
              <a:t>I AM NOT SAVED UNTIL I GET BAPTIZED. </a:t>
            </a:r>
          </a:p>
          <a:p>
            <a:pPr algn="ctr"/>
            <a:endParaRPr lang="en-US" sz="6000" dirty="0">
              <a:solidFill>
                <a:srgbClr val="000000"/>
              </a:solidFill>
            </a:endParaRPr>
          </a:p>
        </p:txBody>
      </p:sp>
      <p:pic>
        <p:nvPicPr>
          <p:cNvPr id="6" name="Picture 5" descr="Misconcep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847" y="600789"/>
            <a:ext cx="7781037" cy="1357629"/>
          </a:xfrm>
          <a:prstGeom prst="rect">
            <a:avLst/>
          </a:prstGeom>
        </p:spPr>
      </p:pic>
      <p:sp>
        <p:nvSpPr>
          <p:cNvPr id="7" name="Rectangle 6"/>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42025045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7.2Baptis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Box 7"/>
          <p:cNvSpPr txBox="1"/>
          <p:nvPr/>
        </p:nvSpPr>
        <p:spPr>
          <a:xfrm>
            <a:off x="660400" y="2455684"/>
            <a:ext cx="7924800" cy="3046988"/>
          </a:xfrm>
          <a:prstGeom prst="rect">
            <a:avLst/>
          </a:prstGeom>
          <a:noFill/>
        </p:spPr>
        <p:txBody>
          <a:bodyPr wrap="square" rtlCol="0">
            <a:spAutoFit/>
          </a:bodyPr>
          <a:lstStyle/>
          <a:p>
            <a:pPr algn="ctr"/>
            <a:r>
              <a:rPr lang="en-US" sz="4800" dirty="0" smtClean="0">
                <a:solidFill>
                  <a:srgbClr val="404040"/>
                </a:solidFill>
              </a:rPr>
              <a:t>WHILE BAPTISM IS A STEP OF OBEDIENCE, WE ARE SAVED BY GRACE THROUGH FAITH, NOT BY WORKS. </a:t>
            </a:r>
            <a:endParaRPr lang="en-US" sz="4800" dirty="0">
              <a:solidFill>
                <a:srgbClr val="404040"/>
              </a:solidFill>
              <a:effectLst/>
            </a:endParaRPr>
          </a:p>
        </p:txBody>
      </p:sp>
      <p:pic>
        <p:nvPicPr>
          <p:cNvPr id="6" name="Picture 5" descr="Illumination BW.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023" y="555454"/>
            <a:ext cx="7854135" cy="1370383"/>
          </a:xfrm>
          <a:prstGeom prst="rect">
            <a:avLst/>
          </a:prstGeom>
        </p:spPr>
      </p:pic>
      <p:sp>
        <p:nvSpPr>
          <p:cNvPr id="7" name="Rectangle 6"/>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245813525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7.2Baptism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647700" y="391889"/>
            <a:ext cx="7924800" cy="5262980"/>
          </a:xfrm>
          <a:prstGeom prst="rect">
            <a:avLst/>
          </a:prstGeom>
          <a:noFill/>
        </p:spPr>
        <p:txBody>
          <a:bodyPr wrap="square" rtlCol="0">
            <a:spAutoFit/>
          </a:bodyPr>
          <a:lstStyle/>
          <a:p>
            <a:pPr algn="ctr"/>
            <a:r>
              <a:rPr lang="en-US" sz="6000" dirty="0" smtClean="0">
                <a:solidFill>
                  <a:srgbClr val="404040"/>
                </a:solidFill>
              </a:rPr>
              <a:t>TEMPLATE</a:t>
            </a:r>
          </a:p>
          <a:p>
            <a:pPr algn="ctr"/>
            <a:endParaRPr lang="en-US" sz="60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smtClean="0">
                <a:solidFill>
                  <a:srgbClr val="404040"/>
                </a:solidFill>
              </a:rPr>
              <a:t>•</a:t>
            </a:r>
          </a:p>
          <a:p>
            <a:endParaRPr lang="en-US" sz="3600" dirty="0" smtClean="0">
              <a:solidFill>
                <a:srgbClr val="404040"/>
              </a:solidFill>
            </a:endParaRPr>
          </a:p>
          <a:p>
            <a:r>
              <a:rPr lang="en-US" sz="3600" dirty="0">
                <a:solidFill>
                  <a:srgbClr val="404040"/>
                </a:solidFill>
              </a:rPr>
              <a:t>•</a:t>
            </a:r>
          </a:p>
          <a:p>
            <a:pPr algn="ctr"/>
            <a:endParaRPr lang="en-US" sz="3600" dirty="0"/>
          </a:p>
        </p:txBody>
      </p:sp>
      <p:sp>
        <p:nvSpPr>
          <p:cNvPr id="6" name="Rectangle 5"/>
          <p:cNvSpPr/>
          <p:nvPr/>
        </p:nvSpPr>
        <p:spPr>
          <a:xfrm>
            <a:off x="4229599" y="6299095"/>
            <a:ext cx="684803" cy="369332"/>
          </a:xfrm>
          <a:prstGeom prst="rect">
            <a:avLst/>
          </a:prstGeom>
        </p:spPr>
        <p:txBody>
          <a:bodyPr wrap="none">
            <a:spAutoFit/>
          </a:bodyPr>
          <a:lstStyle/>
          <a:p>
            <a:pPr algn="ctr"/>
            <a:r>
              <a:rPr lang="en-US" b="1" dirty="0" smtClean="0">
                <a:solidFill>
                  <a:schemeClr val="tx1">
                    <a:lumMod val="85000"/>
                    <a:lumOff val="15000"/>
                  </a:schemeClr>
                </a:solidFill>
              </a:rPr>
              <a:t>NKJV</a:t>
            </a:r>
            <a:endParaRPr lang="en-US" dirty="0">
              <a:solidFill>
                <a:schemeClr val="tx1">
                  <a:lumMod val="85000"/>
                  <a:lumOff val="15000"/>
                </a:schemeClr>
              </a:solidFill>
            </a:endParaRPr>
          </a:p>
        </p:txBody>
      </p:sp>
    </p:spTree>
    <p:extLst>
      <p:ext uri="{BB962C8B-B14F-4D97-AF65-F5344CB8AC3E}">
        <p14:creationId xmlns:p14="http://schemas.microsoft.com/office/powerpoint/2010/main" val="17090113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795</TotalTime>
  <Words>80</Words>
  <Application>Microsoft Macintosh PowerPoint</Application>
  <PresentationFormat>On-screen Show (4:3)</PresentationFormat>
  <Paragraphs>17</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Awana Employee</dc:creator>
  <cp:lastModifiedBy>Moriah Hoyt</cp:lastModifiedBy>
  <cp:revision>45</cp:revision>
  <dcterms:created xsi:type="dcterms:W3CDTF">2016-02-22T20:02:15Z</dcterms:created>
  <dcterms:modified xsi:type="dcterms:W3CDTF">2017-02-02T23:31:10Z</dcterms:modified>
</cp:coreProperties>
</file>